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7" autoAdjust="0"/>
    <p:restoredTop sz="96190"/>
  </p:normalViewPr>
  <p:slideViewPr>
    <p:cSldViewPr snapToGrid="0">
      <p:cViewPr varScale="1">
        <p:scale>
          <a:sx n="102" d="100"/>
          <a:sy n="102" d="100"/>
        </p:scale>
        <p:origin x="216" y="6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/>
            <a:t>Recognise Generative AI Trends</a:t>
          </a:r>
          <a:r>
            <a:rPr lang="en-GB"/>
            <a:t>: Recognize the exponential growth of Model Compute and Data and its implication for inference.</a:t>
          </a:r>
          <a:endParaRPr lang="en-US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to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Recognise Generative AI Trends</a:t>
          </a:r>
          <a:r>
            <a:rPr lang="en-GB" sz="1600" kern="1200"/>
            <a:t>: Recognize the exponential growth of Model Compute and Data and its implication for inference.</a:t>
          </a:r>
          <a:endParaRPr lang="en-US" sz="1600" kern="120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to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2/5/25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.sv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jp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8630"/>
            <a:ext cx="8323118" cy="4429726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(SMs, CUs, EUs):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Data):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Threads):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D3919E-CFF5-B44F-0792-A7E67BE01369}"/>
              </a:ext>
            </a:extLst>
          </p:cNvPr>
          <p:cNvSpPr txBox="1">
            <a:spLocks/>
          </p:cNvSpPr>
          <p:nvPr/>
        </p:nvSpPr>
        <p:spPr>
          <a:xfrm>
            <a:off x="5694219" y="2595330"/>
            <a:ext cx="4873336" cy="2018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GPU Challenges: </a:t>
            </a:r>
          </a:p>
          <a:p>
            <a:pPr lvl="1"/>
            <a:r>
              <a:rPr lang="en-GB" b="1" dirty="0"/>
              <a:t>Parallel focus</a:t>
            </a:r>
            <a:r>
              <a:rPr lang="en-GB" dirty="0"/>
              <a:t>: Not ideal for serial tasks</a:t>
            </a:r>
          </a:p>
          <a:p>
            <a:pPr lvl="1"/>
            <a:r>
              <a:rPr lang="en-GB" b="1" dirty="0"/>
              <a:t>Branching overhead</a:t>
            </a:r>
            <a:r>
              <a:rPr lang="en-GB" dirty="0"/>
              <a:t>: “If” statements SIGNIFICANTLY reduce efficiency</a:t>
            </a:r>
          </a:p>
          <a:p>
            <a:pPr lvl="1"/>
            <a:r>
              <a:rPr lang="en-GB" b="1" dirty="0"/>
              <a:t>High latency</a:t>
            </a:r>
            <a:r>
              <a:rPr lang="en-GB" dirty="0"/>
              <a:t>: Single-thread operations are slow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258602"/>
              </p:ext>
            </p:extLst>
          </p:nvPr>
        </p:nvGraphicFramePr>
        <p:xfrm>
          <a:off x="255294" y="841751"/>
          <a:ext cx="11484483" cy="59144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79987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459178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645318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600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425951">
                <a:tc>
                  <a:txBody>
                    <a:bodyPr/>
                    <a:lstStyle/>
                    <a:p>
                      <a:r>
                        <a:rPr lang="en-US" sz="1600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786738">
                <a:tc>
                  <a:txBody>
                    <a:bodyPr/>
                    <a:lstStyle/>
                    <a:p>
                      <a:r>
                        <a:rPr lang="en-US" sz="1600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Hierarchical caches (L1, L2, L3) optimized for low latency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Mixture Out-of-Order /In-Order Execution for flexible task handling (e.g. sparse networks) e.g. (Arm Big-Little)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SIMD/SIMT for executing multiple threads simultaneously (only suitable for some programs)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Instruction Sets (e.g. Arm SVE2, I8MM, </a:t>
                      </a:r>
                      <a:r>
                        <a:rPr lang="en-US" sz="1600" dirty="0" err="1"/>
                        <a:t>DotProd</a:t>
                      </a:r>
                      <a:r>
                        <a:rPr lang="en-US" sz="1600" dirty="0"/>
                        <a:t>, 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Efficient per task (especially for RISC based CPUs) 2-5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power draw due to large core count 300+ Watts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$10- $10,000</a:t>
                      </a:r>
                      <a:r>
                        <a:rPr lang="en-GB" dirty="0"/>
                        <a:t> (depends on core count &amp; server/local)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$1000 - $50,000+</a:t>
                      </a:r>
                      <a:r>
                        <a:rPr lang="en-GB" sz="1600" dirty="0"/>
                        <a:t> (depends on VRAM consumer/cloud)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9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0" y="1238608"/>
            <a:ext cx="4218281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70B * 2 Bytes = 140Gb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Matrix-Matrix</a:t>
            </a:r>
            <a:r>
              <a:rPr lang="en-GB" altLang="en-US" dirty="0"/>
              <a:t>, </a:t>
            </a:r>
            <a:r>
              <a:rPr lang="en-GB" altLang="en-US" b="1" dirty="0"/>
              <a:t>Matrix-Vector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read/write latency is critical for inference speed (Gb/s). Can be improved by caching. 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7"/>
                <a:stretch>
                  <a:fillRect t="-2055" r="-3963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82070" y="182935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9F3789-31CE-E7FC-63E2-8EBB42B117FC}"/>
              </a:ext>
            </a:extLst>
          </p:cNvPr>
          <p:cNvSpPr/>
          <p:nvPr/>
        </p:nvSpPr>
        <p:spPr>
          <a:xfrm>
            <a:off x="479425" y="3821980"/>
            <a:ext cx="2951545" cy="259272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215159" y="80363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</a:t>
            </a:r>
          </a:p>
          <a:p>
            <a:pPr lvl="3"/>
            <a:r>
              <a:rPr lang="en-GB" dirty="0"/>
              <a:t>Feature Based Knowledge </a:t>
            </a:r>
          </a:p>
          <a:p>
            <a:pPr lvl="3"/>
            <a:r>
              <a:rPr lang="en-GB" dirty="0"/>
              <a:t>Logit Based Knowledge </a:t>
            </a:r>
          </a:p>
          <a:p>
            <a:pPr lvl="3"/>
            <a:r>
              <a:rPr lang="en-GB" dirty="0"/>
              <a:t>Relation Based Knowledge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sp>
        <p:nvSpPr>
          <p:cNvPr id="4" name="Trapezium 3">
            <a:extLst>
              <a:ext uri="{FF2B5EF4-FFF2-40B4-BE49-F238E27FC236}">
                <a16:creationId xmlns:a16="http://schemas.microsoft.com/office/drawing/2014/main" id="{96E0241B-C335-E83B-4D4D-3D8B84307A17}"/>
              </a:ext>
            </a:extLst>
          </p:cNvPr>
          <p:cNvSpPr/>
          <p:nvPr/>
        </p:nvSpPr>
        <p:spPr>
          <a:xfrm rot="5400000">
            <a:off x="5597029" y="2599608"/>
            <a:ext cx="1383176" cy="3348691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0963CD6C-A9E6-678C-5315-DE9404E36674}"/>
              </a:ext>
            </a:extLst>
          </p:cNvPr>
          <p:cNvSpPr/>
          <p:nvPr/>
        </p:nvSpPr>
        <p:spPr>
          <a:xfrm rot="5400000">
            <a:off x="5088709" y="5088222"/>
            <a:ext cx="1057152" cy="2006028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at jumping in the grass">
            <a:extLst>
              <a:ext uri="{FF2B5EF4-FFF2-40B4-BE49-F238E27FC236}">
                <a16:creationId xmlns:a16="http://schemas.microsoft.com/office/drawing/2014/main" id="{781DA2C7-E47A-FE3D-DDB9-1B7B459E3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616" y="5350114"/>
            <a:ext cx="1313727" cy="875818"/>
          </a:xfrm>
          <a:prstGeom prst="rect">
            <a:avLst/>
          </a:prstGeom>
        </p:spPr>
      </p:pic>
      <p:pic>
        <p:nvPicPr>
          <p:cNvPr id="9" name="Graphic 8" descr="Voice outline">
            <a:extLst>
              <a:ext uri="{FF2B5EF4-FFF2-40B4-BE49-F238E27FC236}">
                <a16:creationId xmlns:a16="http://schemas.microsoft.com/office/drawing/2014/main" id="{D6B9EBD4-F13D-1DD6-AF4F-9F488D6AE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182" y="4995270"/>
            <a:ext cx="997227" cy="997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2F9710-F4F9-3DEC-1ACB-4852B00148A6}"/>
              </a:ext>
            </a:extLst>
          </p:cNvPr>
          <p:cNvSpPr txBox="1"/>
          <p:nvPr/>
        </p:nvSpPr>
        <p:spPr>
          <a:xfrm>
            <a:off x="600560" y="4117776"/>
            <a:ext cx="2573783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Text, Audio or Image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/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blipFill>
                <a:blip r:embed="rId9"/>
                <a:stretch>
                  <a:fillRect l="-1130" t="-90141" b="-1464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9F2FEEB-9828-6A60-6A2B-2BFA7B5FDC35}"/>
              </a:ext>
            </a:extLst>
          </p:cNvPr>
          <p:cNvCxnSpPr>
            <a:cxnSpLocks/>
            <a:stCxn id="4" idx="0"/>
            <a:endCxn id="13" idx="0"/>
          </p:cNvCxnSpPr>
          <p:nvPr/>
        </p:nvCxnSpPr>
        <p:spPr>
          <a:xfrm>
            <a:off x="7962963" y="4273954"/>
            <a:ext cx="1426957" cy="62746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A540435-0DEF-EC35-439F-41634FB82040}"/>
              </a:ext>
            </a:extLst>
          </p:cNvPr>
          <p:cNvCxnSpPr>
            <a:stCxn id="5" idx="0"/>
            <a:endCxn id="13" idx="2"/>
          </p:cNvCxnSpPr>
          <p:nvPr/>
        </p:nvCxnSpPr>
        <p:spPr>
          <a:xfrm flipV="1">
            <a:off x="6620299" y="5788023"/>
            <a:ext cx="2769621" cy="30321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10A3590-B0EB-2642-F228-AC4370640725}"/>
              </a:ext>
            </a:extLst>
          </p:cNvPr>
          <p:cNvCxnSpPr>
            <a:stCxn id="10" idx="3"/>
          </p:cNvCxnSpPr>
          <p:nvPr/>
        </p:nvCxnSpPr>
        <p:spPr>
          <a:xfrm flipV="1">
            <a:off x="3430970" y="4273953"/>
            <a:ext cx="1183301" cy="84439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484119E-59E4-F592-612A-64EE0942ACF0}"/>
              </a:ext>
            </a:extLst>
          </p:cNvPr>
          <p:cNvCxnSpPr>
            <a:endCxn id="5" idx="2"/>
          </p:cNvCxnSpPr>
          <p:nvPr/>
        </p:nvCxnSpPr>
        <p:spPr>
          <a:xfrm rot="16200000" flipH="1">
            <a:off x="3831999" y="5308964"/>
            <a:ext cx="972892" cy="591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382D41-103B-4F3D-1F24-F8AD5047CE22}"/>
              </a:ext>
            </a:extLst>
          </p:cNvPr>
          <p:cNvSpPr txBox="1"/>
          <p:nvPr/>
        </p:nvSpPr>
        <p:spPr>
          <a:xfrm>
            <a:off x="5508041" y="4128528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Teacher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E7DEED-EDE0-3CFE-6FE5-905E0246FEAF}"/>
              </a:ext>
            </a:extLst>
          </p:cNvPr>
          <p:cNvSpPr txBox="1"/>
          <p:nvPr/>
        </p:nvSpPr>
        <p:spPr>
          <a:xfrm>
            <a:off x="5241108" y="5940375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Student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altLang="en-US" dirty="0"/>
              <a:t> </a:t>
            </a:r>
            <a:r>
              <a:rPr lang="en-GB" b="1" dirty="0"/>
              <a:t>L1/L2 norm-based pruning</a:t>
            </a:r>
            <a:r>
              <a:rPr lang="en-GB" dirty="0"/>
              <a:t> (removes small weights).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2AD5-A2BA-379B-587E-ACD96F39B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651" y="3429000"/>
            <a:ext cx="7357389" cy="2625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7B74-0511-B212-80BB-6F0AFE36E82A}"/>
              </a:ext>
            </a:extLst>
          </p:cNvPr>
          <p:cNvSpPr txBox="1"/>
          <p:nvPr/>
        </p:nvSpPr>
        <p:spPr>
          <a:xfrm>
            <a:off x="1798949" y="6278231"/>
            <a:ext cx="8322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latin typeface="Georgia" panose="02040502050405020303" pitchFamily="18" charset="0"/>
              </a:rPr>
              <a:t>Mao, </a:t>
            </a:r>
            <a:r>
              <a:rPr lang="en-GB" sz="1200" b="0" i="0" dirty="0" err="1">
                <a:effectLst/>
                <a:latin typeface="Georgia" panose="02040502050405020303" pitchFamily="18" charset="0"/>
              </a:rPr>
              <a:t>Huizi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, et al. "Exploring the granularity of sparsity in convolutional neural networks." </a:t>
            </a:r>
            <a:r>
              <a:rPr lang="en-GB" sz="1200" b="0" i="1" dirty="0">
                <a:effectLst/>
                <a:latin typeface="Georgia" panose="02040502050405020303" pitchFamily="18" charset="0"/>
              </a:rPr>
              <a:t>Proceedings of the IEEE Conference on Computer Vision and Pattern Recognition Workshops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. 2017.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188480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(Including Advanced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b="1" dirty="0"/>
              <a:t>, SME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E69B1-9952-B02B-9640-D185D276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25" y="315462"/>
            <a:ext cx="5135055" cy="58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Edge and Cloud Inference 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Types of Machine Learning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 / Kernels </a:t>
            </a:r>
          </a:p>
          <a:p>
            <a:r>
              <a:rPr lang="en-GB" altLang="en-US" b="1" dirty="0"/>
              <a:t>Lecture 4</a:t>
            </a:r>
            <a:r>
              <a:rPr lang="en-GB" altLang="en-US" dirty="0"/>
              <a:t>: Optimization 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Arm Edge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cloud Arm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cloud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550283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 err="1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66553-CEBE-4EB5-EE2C-5FC6A941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206"/>
          <a:stretch/>
        </p:blipFill>
        <p:spPr>
          <a:xfrm>
            <a:off x="8129421" y="1008130"/>
            <a:ext cx="3583154" cy="46748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5" y="2183609"/>
            <a:ext cx="7179955" cy="3486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641840" y="5783906"/>
            <a:ext cx="7016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2F08C-8C44-78F8-B13C-47F1BF292985}"/>
              </a:ext>
            </a:extLst>
          </p:cNvPr>
          <p:cNvSpPr txBox="1"/>
          <p:nvPr/>
        </p:nvSpPr>
        <p:spPr>
          <a:xfrm>
            <a:off x="8267336" y="5799294"/>
            <a:ext cx="27578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Sutton, R. S. (</a:t>
            </a:r>
            <a:r>
              <a:rPr lang="en-GB" sz="1400" dirty="0"/>
              <a:t>2019</a:t>
            </a:r>
            <a:r>
              <a:rPr lang="en-GB" sz="1200" dirty="0"/>
              <a:t>). </a:t>
            </a:r>
            <a:r>
              <a:rPr lang="en-GB" sz="1200" i="1" dirty="0"/>
              <a:t>The bitter lesson</a:t>
            </a:r>
            <a:r>
              <a:rPr lang="en-GB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3630"/>
            <a:ext cx="6621463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Unit (CU):</a:t>
            </a:r>
            <a:r>
              <a:rPr lang="en-GB" dirty="0"/>
              <a:t>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FDDEADB2-31A5-62A7-3D12-4D2F03DC9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51" y="1404937"/>
            <a:ext cx="5223256" cy="46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CPU’s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5529" y="1351851"/>
            <a:ext cx="3833520" cy="1962850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Pipelining:</a:t>
            </a:r>
            <a:r>
              <a:rPr lang="en-GB" dirty="0"/>
              <a:t> Executes multiple stages (fetch, decode, execute) simultaneously for higher throughput.</a:t>
            </a:r>
          </a:p>
          <a:p>
            <a:pPr lvl="2"/>
            <a:r>
              <a:rPr lang="en-GB" b="1" dirty="0"/>
              <a:t> Superscalar Execution:</a:t>
            </a:r>
            <a:r>
              <a:rPr lang="en-GB" dirty="0"/>
              <a:t> Allows multiple instructions per clock cycle using parallel execution units.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23AC84-3BAC-BDB3-9DDE-72DCE2198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0" t="2215" r="2288" b="5641"/>
          <a:stretch/>
        </p:blipFill>
        <p:spPr>
          <a:xfrm>
            <a:off x="3427215" y="4241747"/>
            <a:ext cx="8684863" cy="1832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09D26-F5CE-9894-FFF4-27984195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2" y="4241747"/>
            <a:ext cx="2791744" cy="163936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4EE0F2-09A5-4180-6FA1-3D3A4FFC3752}"/>
              </a:ext>
            </a:extLst>
          </p:cNvPr>
          <p:cNvSpPr txBox="1">
            <a:spLocks/>
          </p:cNvSpPr>
          <p:nvPr/>
        </p:nvSpPr>
        <p:spPr>
          <a:xfrm>
            <a:off x="6875628" y="1351851"/>
            <a:ext cx="451932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8E9B867-2CE5-B558-2FC7-703383CD51F6}"/>
              </a:ext>
            </a:extLst>
          </p:cNvPr>
          <p:cNvSpPr txBox="1">
            <a:spLocks/>
          </p:cNvSpPr>
          <p:nvPr/>
        </p:nvSpPr>
        <p:spPr>
          <a:xfrm>
            <a:off x="3533067" y="1351851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Data Level Parallelism</a:t>
            </a:r>
          </a:p>
          <a:p>
            <a:pPr lvl="2"/>
            <a:r>
              <a:rPr lang="en-GB" b="1" dirty="0"/>
              <a:t>Single Instruction Multiple Data (SIMD) </a:t>
            </a:r>
            <a:r>
              <a:rPr lang="en-GB" dirty="0"/>
              <a:t>allow a single instruction to act on multiple data elements e.g. (Arm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SVE</a:t>
            </a:r>
            <a:r>
              <a:rPr lang="en-GB" dirty="0"/>
              <a:t>). </a:t>
            </a:r>
          </a:p>
          <a:p>
            <a:pPr lvl="2"/>
            <a:r>
              <a:rPr lang="en-GB" b="1" dirty="0"/>
              <a:t>Scalable Matrix Extension (SME</a:t>
            </a:r>
            <a:r>
              <a:rPr lang="en-GB" dirty="0"/>
              <a:t>), available on Arm enables 2D data parallelism.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462456-5CA4-2B40-8CC8-E661047C4A52}"/>
              </a:ext>
            </a:extLst>
          </p:cNvPr>
          <p:cNvSpPr txBox="1">
            <a:spLocks/>
          </p:cNvSpPr>
          <p:nvPr/>
        </p:nvSpPr>
        <p:spPr>
          <a:xfrm>
            <a:off x="5449827" y="6196776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CPU’s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D0BB584-7C10-3EFA-CF63-31BC44D98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761" y="2087561"/>
            <a:ext cx="4481513" cy="29876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677347" y="5209289"/>
            <a:ext cx="285234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Typical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H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arvard Cache</a:t>
            </a:r>
          </a:p>
        </p:txBody>
      </p:sp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6540</TotalTime>
  <Words>1602</Words>
  <Application>Microsoft Macintosh PowerPoint</Application>
  <PresentationFormat>Widescreen</PresentationFormat>
  <Paragraphs>224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Consolas</vt:lpstr>
      <vt:lpstr>Georgia</vt:lpstr>
      <vt:lpstr>system-ui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CPU’s Are Optimized</vt:lpstr>
      <vt:lpstr>How CPU’s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102</cp:revision>
  <dcterms:created xsi:type="dcterms:W3CDTF">2024-11-20T09:48:17Z</dcterms:created>
  <dcterms:modified xsi:type="dcterms:W3CDTF">2025-02-05T16:17:19Z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